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92"/>
    <p:restoredTop sz="95897"/>
  </p:normalViewPr>
  <p:slideViewPr>
    <p:cSldViewPr snapToGrid="0" snapToObjects="1">
      <p:cViewPr varScale="1">
        <p:scale>
          <a:sx n="96" d="100"/>
          <a:sy n="96" d="100"/>
        </p:scale>
        <p:origin x="19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rchive.ics.uci.edu/ml/datasets/wine+qualit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BDD0B-6A2E-644E-A76E-22EE5421C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Wine Quality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E362D3-AA7C-D542-ACBD-AC188449B1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Jacob Gilbreath</a:t>
            </a:r>
          </a:p>
        </p:txBody>
      </p:sp>
      <p:pic>
        <p:nvPicPr>
          <p:cNvPr id="1026" name="Picture 2" descr="wine-glass-pouring-slide">
            <a:extLst>
              <a:ext uri="{FF2B5EF4-FFF2-40B4-BE49-F238E27FC236}">
                <a16:creationId xmlns:a16="http://schemas.microsoft.com/office/drawing/2014/main" id="{BFE43FD8-C19D-C243-9B31-3337EB07C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861" y="3335150"/>
            <a:ext cx="6268278" cy="283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63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419F9-2AC1-9746-834A-570767F69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Classification,  “The Quality Line”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4798B6-F6C9-E24A-A711-2D376804F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923" y="2693633"/>
            <a:ext cx="4807938" cy="3790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E7BAF2-3FFA-1543-9286-FAD9D35DCC19}"/>
              </a:ext>
            </a:extLst>
          </p:cNvPr>
          <p:cNvSpPr txBox="1"/>
          <p:nvPr/>
        </p:nvSpPr>
        <p:spPr>
          <a:xfrm>
            <a:off x="1789043" y="1899867"/>
            <a:ext cx="7242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purple dashed line is an average of the 2 individual regression lines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0AB041-FEA2-3F40-9937-F59B2EFCA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159" y="2688059"/>
            <a:ext cx="4512918" cy="379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618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991C-F9C0-D44E-9A29-CB9BCCB89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10602-3240-D948-BAD1-CB65D53C1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Research Question 1</a:t>
            </a:r>
          </a:p>
          <a:p>
            <a:pPr lvl="1"/>
            <a:r>
              <a:rPr lang="en-US" dirty="0"/>
              <a:t>Alcohol level and volatile acidity are the largest individual contributors to wine quality when examining the entire set of wines</a:t>
            </a:r>
          </a:p>
          <a:p>
            <a:pPr lvl="1"/>
            <a:r>
              <a:rPr lang="en-US" dirty="0"/>
              <a:t>The linear regression is not strong enough to prove correlation between any individual variable or combination of variables to the quality of the wine</a:t>
            </a:r>
          </a:p>
          <a:p>
            <a:r>
              <a:rPr lang="en-US" dirty="0"/>
              <a:t>Research Question 2</a:t>
            </a:r>
          </a:p>
          <a:p>
            <a:pPr lvl="1"/>
            <a:r>
              <a:rPr lang="en-US" dirty="0"/>
              <a:t>By removing all wines with quality between 4 and 7, the alcohol and PH levels of the wines seemed to have the best correlation with quality</a:t>
            </a:r>
          </a:p>
          <a:p>
            <a:pPr lvl="1"/>
            <a:r>
              <a:rPr lang="en-US" dirty="0"/>
              <a:t>When plotting the wines with respect to their alcohol and PH, the “great” wines are seen to have a larger alcohol level and a lower PH</a:t>
            </a:r>
          </a:p>
          <a:p>
            <a:pPr lvl="1"/>
            <a:r>
              <a:rPr lang="en-US" dirty="0"/>
              <a:t>When plotting the wines with respect to their alcohol and PH, the “poor” wines are seen to have a lower alcohol level and a higher PH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36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E7035-07D8-9447-B924-CB435EF1A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B171A-8780-C346-9917-8B51007B7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21566"/>
            <a:ext cx="11029615" cy="76862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Wine Quality Data Set (</a:t>
            </a:r>
            <a:r>
              <a:rPr lang="en-US" dirty="0">
                <a:hlinkClick r:id="rId2"/>
              </a:rPr>
              <a:t>https://archive.ics.uci.edu/ml/datasets/wine+quality</a:t>
            </a:r>
            <a:r>
              <a:rPr lang="en-US" dirty="0"/>
              <a:t>)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Red Wines from the North of Portugal (1,599 Wines)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F276C-E352-E545-BBAD-2A83266F0957}"/>
              </a:ext>
            </a:extLst>
          </p:cNvPr>
          <p:cNvSpPr txBox="1"/>
          <p:nvPr/>
        </p:nvSpPr>
        <p:spPr>
          <a:xfrm>
            <a:off x="581192" y="2928730"/>
            <a:ext cx="334145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Predictor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Fixed Acidity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Volatile Acidity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Citric Acids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Residual Sugar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Chlorides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Free Sulfur Dioxide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Sulfur Dioxide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Density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Sulphates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Alcohol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98C823-2D35-AA4A-8FC5-7E7E757D0CAC}"/>
              </a:ext>
            </a:extLst>
          </p:cNvPr>
          <p:cNvSpPr txBox="1"/>
          <p:nvPr/>
        </p:nvSpPr>
        <p:spPr>
          <a:xfrm>
            <a:off x="4399722" y="2928730"/>
            <a:ext cx="4943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Output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Given a score between 0 and 10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Average of 3 different scores from sensory data</a:t>
            </a:r>
          </a:p>
        </p:txBody>
      </p:sp>
    </p:spTree>
    <p:extLst>
      <p:ext uri="{BB962C8B-B14F-4D97-AF65-F5344CB8AC3E}">
        <p14:creationId xmlns:p14="http://schemas.microsoft.com/office/powerpoint/2010/main" val="12699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84B17-1309-4444-B235-8AAA285A9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5AAA1FCA-4A71-0E4D-8044-7953161F5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140" y="2348322"/>
            <a:ext cx="4584547" cy="3953091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929216B6-5654-0145-8697-949707751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7143" y="2348322"/>
            <a:ext cx="2469455" cy="3953091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7A002078-4BA3-CE48-AE64-854C8A20A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0932" y="2348322"/>
            <a:ext cx="2774966" cy="39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59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3C005-C4B0-4B4B-87AA-0DE1C47B0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74078-A621-7A44-9AC5-7E14B1281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862444"/>
            <a:ext cx="11029615" cy="66872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b="1" dirty="0"/>
              <a:t>Which physiochemical features has the greatest individual affect on the overall quality of the wine?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4D52F7-2AF4-1749-A5AC-F4FC22BFC7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0955399"/>
              </p:ext>
            </p:extLst>
          </p:nvPr>
        </p:nvGraphicFramePr>
        <p:xfrm>
          <a:off x="322470" y="3429000"/>
          <a:ext cx="10345530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6685">
                  <a:extLst>
                    <a:ext uri="{9D8B030D-6E8A-4147-A177-3AD203B41FA5}">
                      <a16:colId xmlns:a16="http://schemas.microsoft.com/office/drawing/2014/main" val="743766791"/>
                    </a:ext>
                  </a:extLst>
                </a:gridCol>
                <a:gridCol w="841353">
                  <a:extLst>
                    <a:ext uri="{9D8B030D-6E8A-4147-A177-3AD203B41FA5}">
                      <a16:colId xmlns:a16="http://schemas.microsoft.com/office/drawing/2014/main" val="3777240421"/>
                    </a:ext>
                  </a:extLst>
                </a:gridCol>
                <a:gridCol w="752704">
                  <a:extLst>
                    <a:ext uri="{9D8B030D-6E8A-4147-A177-3AD203B41FA5}">
                      <a16:colId xmlns:a16="http://schemas.microsoft.com/office/drawing/2014/main" val="263947484"/>
                    </a:ext>
                  </a:extLst>
                </a:gridCol>
                <a:gridCol w="685796">
                  <a:extLst>
                    <a:ext uri="{9D8B030D-6E8A-4147-A177-3AD203B41FA5}">
                      <a16:colId xmlns:a16="http://schemas.microsoft.com/office/drawing/2014/main" val="2161046764"/>
                    </a:ext>
                  </a:extLst>
                </a:gridCol>
                <a:gridCol w="838035">
                  <a:extLst>
                    <a:ext uri="{9D8B030D-6E8A-4147-A177-3AD203B41FA5}">
                      <a16:colId xmlns:a16="http://schemas.microsoft.com/office/drawing/2014/main" val="3803109529"/>
                    </a:ext>
                  </a:extLst>
                </a:gridCol>
                <a:gridCol w="1000235">
                  <a:extLst>
                    <a:ext uri="{9D8B030D-6E8A-4147-A177-3AD203B41FA5}">
                      <a16:colId xmlns:a16="http://schemas.microsoft.com/office/drawing/2014/main" val="910345078"/>
                    </a:ext>
                  </a:extLst>
                </a:gridCol>
                <a:gridCol w="919135">
                  <a:extLst>
                    <a:ext uri="{9D8B030D-6E8A-4147-A177-3AD203B41FA5}">
                      <a16:colId xmlns:a16="http://schemas.microsoft.com/office/drawing/2014/main" val="966507517"/>
                    </a:ext>
                  </a:extLst>
                </a:gridCol>
                <a:gridCol w="919135">
                  <a:extLst>
                    <a:ext uri="{9D8B030D-6E8A-4147-A177-3AD203B41FA5}">
                      <a16:colId xmlns:a16="http://schemas.microsoft.com/office/drawing/2014/main" val="1901964228"/>
                    </a:ext>
                  </a:extLst>
                </a:gridCol>
                <a:gridCol w="1031130">
                  <a:extLst>
                    <a:ext uri="{9D8B030D-6E8A-4147-A177-3AD203B41FA5}">
                      <a16:colId xmlns:a16="http://schemas.microsoft.com/office/drawing/2014/main" val="740962913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827332789"/>
                    </a:ext>
                  </a:extLst>
                </a:gridCol>
                <a:gridCol w="1033670">
                  <a:extLst>
                    <a:ext uri="{9D8B030D-6E8A-4147-A177-3AD203B41FA5}">
                      <a16:colId xmlns:a16="http://schemas.microsoft.com/office/drawing/2014/main" val="2781565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Fixed Acidity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Volatile Acidity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Citric Acids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Residual Sugar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Chlorides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Free SO2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Total SO2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Density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Sulphates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Alcohol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515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179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-0.002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-74.85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249719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021E987-5516-7249-B46F-542FDC341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972609"/>
              </p:ext>
            </p:extLst>
          </p:nvPr>
        </p:nvGraphicFramePr>
        <p:xfrm>
          <a:off x="322471" y="4835910"/>
          <a:ext cx="1034553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7059">
                  <a:extLst>
                    <a:ext uri="{9D8B030D-6E8A-4147-A177-3AD203B41FA5}">
                      <a16:colId xmlns:a16="http://schemas.microsoft.com/office/drawing/2014/main" val="1042549097"/>
                    </a:ext>
                  </a:extLst>
                </a:gridCol>
                <a:gridCol w="848140">
                  <a:extLst>
                    <a:ext uri="{9D8B030D-6E8A-4147-A177-3AD203B41FA5}">
                      <a16:colId xmlns:a16="http://schemas.microsoft.com/office/drawing/2014/main" val="2352325911"/>
                    </a:ext>
                  </a:extLst>
                </a:gridCol>
                <a:gridCol w="742121">
                  <a:extLst>
                    <a:ext uri="{9D8B030D-6E8A-4147-A177-3AD203B41FA5}">
                      <a16:colId xmlns:a16="http://schemas.microsoft.com/office/drawing/2014/main" val="832402178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3747921255"/>
                    </a:ext>
                  </a:extLst>
                </a:gridCol>
                <a:gridCol w="834887">
                  <a:extLst>
                    <a:ext uri="{9D8B030D-6E8A-4147-A177-3AD203B41FA5}">
                      <a16:colId xmlns:a16="http://schemas.microsoft.com/office/drawing/2014/main" val="3005938197"/>
                    </a:ext>
                  </a:extLst>
                </a:gridCol>
                <a:gridCol w="1020418">
                  <a:extLst>
                    <a:ext uri="{9D8B030D-6E8A-4147-A177-3AD203B41FA5}">
                      <a16:colId xmlns:a16="http://schemas.microsoft.com/office/drawing/2014/main" val="1710868088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3707191454"/>
                    </a:ext>
                  </a:extLst>
                </a:gridCol>
                <a:gridCol w="901148">
                  <a:extLst>
                    <a:ext uri="{9D8B030D-6E8A-4147-A177-3AD203B41FA5}">
                      <a16:colId xmlns:a16="http://schemas.microsoft.com/office/drawing/2014/main" val="376772734"/>
                    </a:ext>
                  </a:extLst>
                </a:gridCol>
                <a:gridCol w="1020417">
                  <a:extLst>
                    <a:ext uri="{9D8B030D-6E8A-4147-A177-3AD203B41FA5}">
                      <a16:colId xmlns:a16="http://schemas.microsoft.com/office/drawing/2014/main" val="4012969927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2028134926"/>
                    </a:ext>
                  </a:extLst>
                </a:gridCol>
                <a:gridCol w="1033674">
                  <a:extLst>
                    <a:ext uri="{9D8B030D-6E8A-4147-A177-3AD203B41FA5}">
                      <a16:colId xmlns:a16="http://schemas.microsoft.com/office/drawing/2014/main" val="40127064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-0.0004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217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6776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9DA5-A77D-0C47-A031-76ACF0BF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Graphs,  Alcohol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EEBE16-C7BF-2149-9602-ECEA8E0B5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9437" y="2140226"/>
            <a:ext cx="4774124" cy="4015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2A6B12-7F69-384D-B34D-6B3ED3110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439" y="2140226"/>
            <a:ext cx="4774124" cy="401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0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5A930-5353-DB46-BEED-58DC2F2EB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“Best”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62ADF-E0EE-304E-88E3-2ECC54F4E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19" y="2180496"/>
            <a:ext cx="3102911" cy="2961549"/>
          </a:xfrm>
        </p:spPr>
        <p:txBody>
          <a:bodyPr>
            <a:normAutofit/>
          </a:bodyPr>
          <a:lstStyle/>
          <a:p>
            <a:r>
              <a:rPr lang="en-US" sz="1400" dirty="0"/>
              <a:t>The linear model with the largest R^2 (0.3567) used:</a:t>
            </a:r>
          </a:p>
          <a:p>
            <a:pPr lvl="1"/>
            <a:r>
              <a:rPr lang="en-US" sz="1200" dirty="0"/>
              <a:t>Volatile Acidity</a:t>
            </a:r>
          </a:p>
          <a:p>
            <a:pPr lvl="1"/>
            <a:r>
              <a:rPr lang="en-US" sz="1200" dirty="0"/>
              <a:t>Chlorides</a:t>
            </a:r>
          </a:p>
          <a:p>
            <a:pPr lvl="1"/>
            <a:r>
              <a:rPr lang="en-US" sz="1200" dirty="0"/>
              <a:t>Free Sulfur Dioxide</a:t>
            </a:r>
          </a:p>
          <a:p>
            <a:pPr lvl="1"/>
            <a:r>
              <a:rPr lang="en-US" sz="1200" dirty="0"/>
              <a:t>Total Sulfur Dioxide</a:t>
            </a:r>
          </a:p>
          <a:p>
            <a:pPr lvl="1"/>
            <a:r>
              <a:rPr lang="en-US" sz="1200" dirty="0"/>
              <a:t>PH</a:t>
            </a:r>
          </a:p>
          <a:p>
            <a:pPr lvl="1"/>
            <a:r>
              <a:rPr lang="en-US" sz="1200" dirty="0"/>
              <a:t>Sulphates</a:t>
            </a:r>
          </a:p>
          <a:p>
            <a:pPr lvl="1"/>
            <a:r>
              <a:rPr lang="en-US" sz="1200" dirty="0"/>
              <a:t>Alcohol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3C945-9744-FD44-87C6-7FD3B1771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3717" y="2180497"/>
            <a:ext cx="4726247" cy="39753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DA0130-CA0A-484C-AD80-F958909A0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994" y="2504661"/>
            <a:ext cx="4077585" cy="1397276"/>
          </a:xfrm>
          <a:prstGeom prst="rect">
            <a:avLst/>
          </a:prstGeom>
        </p:spPr>
      </p:pic>
      <p:pic>
        <p:nvPicPr>
          <p:cNvPr id="10" name="Picture 9" descr="Text, letter&#10;&#10;Description automatically generated">
            <a:extLst>
              <a:ext uri="{FF2B5EF4-FFF2-40B4-BE49-F238E27FC236}">
                <a16:creationId xmlns:a16="http://schemas.microsoft.com/office/drawing/2014/main" id="{92FC0F0C-6F37-A343-AA4F-58348223F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486" y="5160353"/>
            <a:ext cx="56134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90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1919-F74D-8B40-9C25-1E29A1C4C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394DA-191E-3246-AD81-630A715DA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149" y="2008129"/>
            <a:ext cx="6362947" cy="345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What are the biggest contributors to what makes a wine great or poor?</a:t>
            </a: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Determined outliers in the quality variable ,using base R boxplot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quality of 8 for a wine, would place it in the “great” category (18 wines)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quality of 3, would place it in the “poor” category (10 wines)</a:t>
            </a:r>
          </a:p>
          <a:p>
            <a:endParaRPr lang="en-US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C41485B-10B2-484D-9AE8-CD3F871D7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096" y="2186608"/>
            <a:ext cx="5021756" cy="423083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76CF4B4-2058-D749-8858-1C6973B3AD7C}"/>
              </a:ext>
            </a:extLst>
          </p:cNvPr>
          <p:cNvSpPr/>
          <p:nvPr/>
        </p:nvSpPr>
        <p:spPr>
          <a:xfrm>
            <a:off x="7931426" y="5387759"/>
            <a:ext cx="3518452" cy="728620"/>
          </a:xfrm>
          <a:prstGeom prst="ellipse">
            <a:avLst/>
          </a:prstGeom>
          <a:solidFill>
            <a:schemeClr val="accent2">
              <a:alpha val="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11B1F62-43AC-5046-BC5B-68CE5BC0EF87}"/>
              </a:ext>
            </a:extLst>
          </p:cNvPr>
          <p:cNvSpPr/>
          <p:nvPr/>
        </p:nvSpPr>
        <p:spPr>
          <a:xfrm>
            <a:off x="7673009" y="2079965"/>
            <a:ext cx="3776869" cy="728620"/>
          </a:xfrm>
          <a:prstGeom prst="ellipse">
            <a:avLst/>
          </a:prstGeom>
          <a:solidFill>
            <a:schemeClr val="accent2">
              <a:alpha val="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28575"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40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1E3E0-F5BA-6B48-8C99-7BEB8C36C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model, different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A151E-6B61-C54C-9351-E6077B450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549452"/>
          </a:xfrm>
        </p:spPr>
        <p:txBody>
          <a:bodyPr/>
          <a:lstStyle/>
          <a:p>
            <a:r>
              <a:rPr lang="en-US" dirty="0"/>
              <a:t>Ran the same linear model as before, except I only used the “great” and “poor” wines as defined earlier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702DF6-284B-A649-8C6E-765F8804D605}"/>
              </a:ext>
            </a:extLst>
          </p:cNvPr>
          <p:cNvSpPr txBox="1"/>
          <p:nvPr/>
        </p:nvSpPr>
        <p:spPr>
          <a:xfrm>
            <a:off x="581192" y="2915478"/>
            <a:ext cx="4812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before, alcohol was a large contributor to the accuracy of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Volatile acidity, however, had less of an impact and was replaced by PH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0FA1AA-7A15-7F47-902E-C6BD1236F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63" y="4231762"/>
            <a:ext cx="4508500" cy="939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D2618C-287A-4F42-8F6C-FA58B18A8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95" y="5317334"/>
            <a:ext cx="5524500" cy="711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C0FED9-E177-304B-9AED-F6C6D8BC97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8367" y="2729949"/>
            <a:ext cx="4161184" cy="35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13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3602-A2C8-CE46-AA76-2CF49275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FA6801-B922-8D40-A8AD-03E603C25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888435"/>
            <a:ext cx="5241787" cy="44089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D77C24-3A47-2E48-8CF6-516099989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1383" y="1888434"/>
            <a:ext cx="5749425" cy="426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6030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477</Words>
  <Application>Microsoft Macintosh PowerPoint</Application>
  <PresentationFormat>Widescreen</PresentationFormat>
  <Paragraphs>99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Wingdings</vt:lpstr>
      <vt:lpstr>Wingdings 2</vt:lpstr>
      <vt:lpstr>Dividend</vt:lpstr>
      <vt:lpstr>Wine Quality</vt:lpstr>
      <vt:lpstr>The Data</vt:lpstr>
      <vt:lpstr>Sample Data</vt:lpstr>
      <vt:lpstr>Research question #1</vt:lpstr>
      <vt:lpstr>Graphs,  Alcohol</vt:lpstr>
      <vt:lpstr>“Best” Linear Model</vt:lpstr>
      <vt:lpstr>Research Question #2</vt:lpstr>
      <vt:lpstr>Same model, different data</vt:lpstr>
      <vt:lpstr>Classification</vt:lpstr>
      <vt:lpstr>Classification,  “The Quality Line”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 Quality</dc:title>
  <dc:creator>Gilbreath, Jacob (Student)</dc:creator>
  <cp:lastModifiedBy>Gilbreath, Jacob (Student)</cp:lastModifiedBy>
  <cp:revision>17</cp:revision>
  <dcterms:created xsi:type="dcterms:W3CDTF">2020-12-16T21:41:12Z</dcterms:created>
  <dcterms:modified xsi:type="dcterms:W3CDTF">2020-12-16T23:53:16Z</dcterms:modified>
</cp:coreProperties>
</file>

<file path=docProps/thumbnail.jpeg>
</file>